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561" r:id="rId3"/>
    <p:sldId id="588" r:id="rId4"/>
    <p:sldId id="581" r:id="rId5"/>
    <p:sldId id="585" r:id="rId6"/>
    <p:sldId id="586" r:id="rId7"/>
    <p:sldId id="582" r:id="rId8"/>
    <p:sldId id="583" r:id="rId9"/>
    <p:sldId id="587" r:id="rId10"/>
    <p:sldId id="589" r:id="rId11"/>
    <p:sldId id="579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D7D892-1E69-4003-9C91-397DA2FE4941}">
          <p14:sldIdLst>
            <p14:sldId id="561"/>
            <p14:sldId id="588"/>
            <p14:sldId id="581"/>
            <p14:sldId id="585"/>
            <p14:sldId id="586"/>
            <p14:sldId id="582"/>
            <p14:sldId id="583"/>
            <p14:sldId id="587"/>
            <p14:sldId id="589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863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93127"/>
    <a:srgbClr val="FFABAB"/>
    <a:srgbClr val="150737"/>
    <a:srgbClr val="F5C8C8"/>
    <a:srgbClr val="BFC0C1"/>
    <a:srgbClr val="00133A"/>
    <a:srgbClr val="262626"/>
    <a:srgbClr val="404040"/>
    <a:srgbClr val="FD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478" autoAdjust="0"/>
  </p:normalViewPr>
  <p:slideViewPr>
    <p:cSldViewPr snapToGrid="0">
      <p:cViewPr varScale="1">
        <p:scale>
          <a:sx n="113" d="100"/>
          <a:sy n="113" d="100"/>
        </p:scale>
        <p:origin x="846" y="96"/>
      </p:cViewPr>
      <p:guideLst>
        <p:guide orient="horz" pos="28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97829-02F9-45F5-9720-20714A49138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E075-798A-4BC3-B180-938364816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E075-798A-4BC3-B180-938364816B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6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1237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4" imgW="193" imgH="190" progId="TCLayout.ActiveDocument.1">
                  <p:embed/>
                </p:oleObj>
              </mc:Choice>
              <mc:Fallback>
                <p:oleObj name="Слайд think-cell" r:id="rId4" imgW="193" imgH="1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7">
            <a:extLst>
              <a:ext uri="{FF2B5EF4-FFF2-40B4-BE49-F238E27FC236}">
                <a16:creationId xmlns:a16="http://schemas.microsoft.com/office/drawing/2014/main" xmlns="" id="{617D13DE-BE74-46D6-BB6B-D97F36D78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8124"/>
            <a:ext cx="11122152" cy="762953"/>
          </a:xfrm>
          <a:prstGeom prst="rect">
            <a:avLst/>
          </a:prstGeom>
        </p:spPr>
        <p:txBody>
          <a:bodyPr anchor="ctr"/>
          <a:lstStyle>
            <a:lvl1pPr>
              <a:defRPr lang="en-US" sz="2600">
                <a:solidFill>
                  <a:srgbClr val="262626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92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xmlns="" id="{42D4AFAB-8AFA-4B45-832B-BD4BA134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69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0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0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xmlns="" id="{5286B491-5037-466E-B9C5-D070D52AC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ctr"/>
          <a:lstStyle>
            <a:lvl1pPr>
              <a:defRPr lang="en-US" sz="2600" kern="1200" dirty="0">
                <a:solidFill>
                  <a:srgbClr val="262626"/>
                </a:solidFill>
                <a:latin typeface="Roboto" panose="02000000000000000000"/>
                <a:ea typeface="+mj-ea"/>
                <a:cs typeface="Microsoft Sans Serif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24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0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C40982-2632-4B3F-8303-92226F5A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6188879"/>
            <a:ext cx="353963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убрики">
    <p:bg>
      <p:bgPr>
        <a:solidFill>
          <a:srgbClr val="86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73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xmlns="" id="{08372F59-4583-46F1-B543-EF82286F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30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xmlns="" id="{C11603B1-502A-4533-898F-5E569E2C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14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>
            <a:extLst>
              <a:ext uri="{FF2B5EF4-FFF2-40B4-BE49-F238E27FC236}">
                <a16:creationId xmlns:a16="http://schemas.microsoft.com/office/drawing/2014/main" xmlns="" id="{0FBF126B-D45A-4B02-85B3-364CEE4A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59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227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4" imgW="565" imgH="564" progId="TCLayout.ActiveDocument.1">
                  <p:embed/>
                </p:oleObj>
              </mc:Choice>
              <mc:Fallback>
                <p:oleObj name="Слайд think-cell" r:id="rId4" imgW="565" imgH="5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7">
            <a:extLst>
              <a:ext uri="{FF2B5EF4-FFF2-40B4-BE49-F238E27FC236}">
                <a16:creationId xmlns:a16="http://schemas.microsoft.com/office/drawing/2014/main" xmlns="" id="{5CA3D842-C510-4876-BA79-97283588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44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5602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 think-cell" r:id="rId4" imgW="565" imgH="564" progId="TCLayout.ActiveDocument.1">
                  <p:embed/>
                </p:oleObj>
              </mc:Choice>
              <mc:Fallback>
                <p:oleObj name="Слайд think-cell" r:id="rId4" imgW="565" imgH="5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xmlns="" id="{978FBDAC-E7BC-42E8-8381-B741074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31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xmlns="" id="{5C0642EA-6982-4D8F-A99D-255271DC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1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xmlns="" id="{923FD81E-3550-423D-8E1B-9314B743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11122152" cy="910400"/>
          </a:xfrm>
          <a:prstGeom prst="rect">
            <a:avLst/>
          </a:prstGeom>
        </p:spPr>
        <p:txBody>
          <a:bodyPr anchor="b"/>
          <a:lstStyle>
            <a:lvl1pPr>
              <a:defRPr lang="en-US" sz="2600">
                <a:solidFill>
                  <a:srgbClr val="404040"/>
                </a:solidFill>
                <a:latin typeface="Roboto" panose="0200000000000000000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03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06321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14" imgW="193" imgH="190" progId="TCLayout.ActiveDocument.1">
                  <p:embed/>
                </p:oleObj>
              </mc:Choice>
              <mc:Fallback>
                <p:oleObj name="Слайд think-cell" r:id="rId14" imgW="193" imgH="1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331F4F52-965D-4804-B684-D2DA55118D8C}"/>
              </a:ext>
            </a:extLst>
          </p:cNvPr>
          <p:cNvSpPr txBox="1">
            <a:spLocks/>
          </p:cNvSpPr>
          <p:nvPr userDrawn="1"/>
        </p:nvSpPr>
        <p:spPr>
          <a:xfrm>
            <a:off x="11618948" y="6503503"/>
            <a:ext cx="551436" cy="32052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en-US" sz="9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/>
                <a:sym typeface="Alright Sans Bold"/>
              </a:rPr>
              <a:pPr algn="l"/>
              <a:t>‹#›</a:t>
            </a:fld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/>
              <a:sym typeface="Alright Sans Bol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6D2C6BD-8DD1-4B20-9251-C5DBC02DFADE}"/>
              </a:ext>
            </a:extLst>
          </p:cNvPr>
          <p:cNvCxnSpPr>
            <a:cxnSpLocks/>
          </p:cNvCxnSpPr>
          <p:nvPr userDrawn="1"/>
        </p:nvCxnSpPr>
        <p:spPr>
          <a:xfrm>
            <a:off x="11596914" y="6522721"/>
            <a:ext cx="0" cy="199020"/>
          </a:xfrm>
          <a:prstGeom prst="line">
            <a:avLst/>
          </a:prstGeom>
          <a:noFill/>
          <a:ln w="19050" cap="flat">
            <a:solidFill>
              <a:srgbClr val="D93127"/>
            </a:solidFill>
            <a:prstDash val="solid"/>
            <a:miter lim="400000"/>
          </a:ln>
          <a:effectLst/>
          <a:sp3d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049BD89-C58C-4901-876B-5994082A4EA3}"/>
              </a:ext>
            </a:extLst>
          </p:cNvPr>
          <p:cNvCxnSpPr>
            <a:cxnSpLocks/>
          </p:cNvCxnSpPr>
          <p:nvPr userDrawn="1"/>
        </p:nvCxnSpPr>
        <p:spPr>
          <a:xfrm>
            <a:off x="335235" y="1014134"/>
            <a:ext cx="11437665" cy="5041"/>
          </a:xfrm>
          <a:prstGeom prst="line">
            <a:avLst/>
          </a:prstGeom>
          <a:ln w="28575">
            <a:solidFill>
              <a:srgbClr val="D93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D81128-0FF0-414E-ACED-257D6EB20126}"/>
              </a:ext>
            </a:extLst>
          </p:cNvPr>
          <p:cNvSpPr/>
          <p:nvPr userDrawn="1"/>
        </p:nvSpPr>
        <p:spPr>
          <a:xfrm>
            <a:off x="-1078992" y="1243584"/>
            <a:ext cx="731520" cy="731520"/>
          </a:xfrm>
          <a:prstGeom prst="rect">
            <a:avLst/>
          </a:prstGeom>
          <a:solidFill>
            <a:srgbClr val="D93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217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49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39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02EBC9-50BF-45C2-8718-61E1427A2938}"/>
              </a:ext>
            </a:extLst>
          </p:cNvPr>
          <p:cNvSpPr/>
          <p:nvPr userDrawn="1"/>
        </p:nvSpPr>
        <p:spPr>
          <a:xfrm>
            <a:off x="-1078992" y="2258568"/>
            <a:ext cx="731520" cy="731520"/>
          </a:xfrm>
          <a:prstGeom prst="rect">
            <a:avLst/>
          </a:prstGeom>
          <a:solidFill>
            <a:srgbClr val="F5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245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200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200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A3FE3A-7DE8-4AB0-BD60-6CD611E43DF2}"/>
              </a:ext>
            </a:extLst>
          </p:cNvPr>
          <p:cNvSpPr/>
          <p:nvPr userDrawn="1"/>
        </p:nvSpPr>
        <p:spPr>
          <a:xfrm>
            <a:off x="-1078992" y="3273552"/>
            <a:ext cx="731520" cy="7315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64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64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" name="btfpLayoutConfig" hidden="1"/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overall_0_131848094421164643 columns_1_131848094421164643 </a:t>
            </a:r>
            <a:endParaRPr lang="ru-RU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91A6DF-9D39-4833-8226-7344B5D0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84" y="281262"/>
            <a:ext cx="3436216" cy="5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9B3025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orient="horz" pos="664" userDrawn="1">
          <p15:clr>
            <a:srgbClr val="F26B43"/>
          </p15:clr>
        </p15:guide>
        <p15:guide id="3" orient="horz" pos="4073" userDrawn="1">
          <p15:clr>
            <a:srgbClr val="F26B43"/>
          </p15:clr>
        </p15:guide>
        <p15:guide id="4" pos="208" userDrawn="1">
          <p15:clr>
            <a:srgbClr val="F26B43"/>
          </p15:clr>
        </p15:guide>
        <p15:guide id="5" pos="74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FBCF-D249-4A00-B2F6-D3EB1B0D10F1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7C23-B651-45B1-AF51-99CF56EB6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>
            <a:extLst>
              <a:ext uri="{FF2B5EF4-FFF2-40B4-BE49-F238E27FC236}">
                <a16:creationId xmlns:a16="http://schemas.microsoft.com/office/drawing/2014/main" xmlns="" id="{D2BE2CE3-32D4-4CBE-8CF0-9758035EB2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4" b="19769"/>
          <a:stretch/>
        </p:blipFill>
        <p:spPr>
          <a:xfrm>
            <a:off x="-54187" y="0"/>
            <a:ext cx="12236309" cy="6858000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 think-cell" r:id="rId6" imgW="565" imgH="564" progId="TCLayout.ActiveDocument.1">
                  <p:embed/>
                </p:oleObj>
              </mc:Choice>
              <mc:Fallback>
                <p:oleObj name="Слайд think-cell" r:id="rId6" imgW="565" imgH="564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97">
            <a:extLst>
              <a:ext uri="{FF2B5EF4-FFF2-40B4-BE49-F238E27FC236}">
                <a16:creationId xmlns:a16="http://schemas.microsoft.com/office/drawing/2014/main" xmlns="" id="{DD708AC1-E127-4B34-A187-05B1E1AD55DF}"/>
              </a:ext>
            </a:extLst>
          </p:cNvPr>
          <p:cNvCxnSpPr>
            <a:cxnSpLocks/>
          </p:cNvCxnSpPr>
          <p:nvPr/>
        </p:nvCxnSpPr>
        <p:spPr>
          <a:xfrm>
            <a:off x="608657" y="5572663"/>
            <a:ext cx="10974687" cy="0"/>
          </a:xfrm>
          <a:prstGeom prst="line">
            <a:avLst/>
          </a:prstGeom>
          <a:ln w="12700">
            <a:solidFill>
              <a:srgbClr val="D93127">
                <a:alpha val="6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48">
            <a:extLst>
              <a:ext uri="{FF2B5EF4-FFF2-40B4-BE49-F238E27FC236}">
                <a16:creationId xmlns:a16="http://schemas.microsoft.com/office/drawing/2014/main" xmlns="" id="{8D984661-A658-40B6-891A-1ACC47D5B2E9}"/>
              </a:ext>
            </a:extLst>
          </p:cNvPr>
          <p:cNvSpPr>
            <a:spLocks/>
          </p:cNvSpPr>
          <p:nvPr/>
        </p:nvSpPr>
        <p:spPr bwMode="auto">
          <a:xfrm>
            <a:off x="608657" y="5942023"/>
            <a:ext cx="10974688" cy="552328"/>
          </a:xfrm>
          <a:custGeom>
            <a:avLst/>
            <a:gdLst>
              <a:gd name="T0" fmla="*/ 1468 w 1468"/>
              <a:gd name="T1" fmla="*/ 0 h 194"/>
              <a:gd name="T2" fmla="*/ 1041 w 1468"/>
              <a:gd name="T3" fmla="*/ 0 h 194"/>
              <a:gd name="T4" fmla="*/ 996 w 1468"/>
              <a:gd name="T5" fmla="*/ 21 h 194"/>
              <a:gd name="T6" fmla="*/ 977 w 1468"/>
              <a:gd name="T7" fmla="*/ 46 h 194"/>
              <a:gd name="T8" fmla="*/ 972 w 1468"/>
              <a:gd name="T9" fmla="*/ 52 h 194"/>
              <a:gd name="T10" fmla="*/ 882 w 1468"/>
              <a:gd name="T11" fmla="*/ 168 h 194"/>
              <a:gd name="T12" fmla="*/ 837 w 1468"/>
              <a:gd name="T13" fmla="*/ 190 h 194"/>
              <a:gd name="T14" fmla="*/ 0 w 1468"/>
              <a:gd name="T15" fmla="*/ 190 h 194"/>
              <a:gd name="T16" fmla="*/ 0 w 1468"/>
              <a:gd name="T17" fmla="*/ 194 h 194"/>
              <a:gd name="T18" fmla="*/ 845 w 1468"/>
              <a:gd name="T19" fmla="*/ 194 h 194"/>
              <a:gd name="T20" fmla="*/ 889 w 1468"/>
              <a:gd name="T21" fmla="*/ 173 h 194"/>
              <a:gd name="T22" fmla="*/ 948 w 1468"/>
              <a:gd name="T23" fmla="*/ 98 h 194"/>
              <a:gd name="T24" fmla="*/ 992 w 1468"/>
              <a:gd name="T25" fmla="*/ 76 h 194"/>
              <a:gd name="T26" fmla="*/ 1468 w 1468"/>
              <a:gd name="T27" fmla="*/ 76 h 194"/>
              <a:gd name="T28" fmla="*/ 1468 w 1468"/>
              <a:gd name="T2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8" h="194">
                <a:moveTo>
                  <a:pt x="1468" y="0"/>
                </a:moveTo>
                <a:cubicBezTo>
                  <a:pt x="1041" y="0"/>
                  <a:pt x="1041" y="0"/>
                  <a:pt x="1041" y="0"/>
                </a:cubicBezTo>
                <a:cubicBezTo>
                  <a:pt x="1023" y="0"/>
                  <a:pt x="1007" y="8"/>
                  <a:pt x="996" y="21"/>
                </a:cubicBezTo>
                <a:cubicBezTo>
                  <a:pt x="977" y="46"/>
                  <a:pt x="977" y="46"/>
                  <a:pt x="977" y="46"/>
                </a:cubicBezTo>
                <a:cubicBezTo>
                  <a:pt x="972" y="52"/>
                  <a:pt x="972" y="52"/>
                  <a:pt x="972" y="52"/>
                </a:cubicBezTo>
                <a:cubicBezTo>
                  <a:pt x="882" y="168"/>
                  <a:pt x="882" y="168"/>
                  <a:pt x="882" y="168"/>
                </a:cubicBezTo>
                <a:cubicBezTo>
                  <a:pt x="871" y="182"/>
                  <a:pt x="854" y="190"/>
                  <a:pt x="837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0" y="194"/>
                  <a:pt x="0" y="194"/>
                </a:cubicBezTo>
                <a:cubicBezTo>
                  <a:pt x="845" y="194"/>
                  <a:pt x="845" y="194"/>
                  <a:pt x="845" y="194"/>
                </a:cubicBezTo>
                <a:cubicBezTo>
                  <a:pt x="862" y="194"/>
                  <a:pt x="879" y="186"/>
                  <a:pt x="889" y="173"/>
                </a:cubicBezTo>
                <a:cubicBezTo>
                  <a:pt x="948" y="98"/>
                  <a:pt x="948" y="98"/>
                  <a:pt x="948" y="98"/>
                </a:cubicBezTo>
                <a:cubicBezTo>
                  <a:pt x="958" y="84"/>
                  <a:pt x="975" y="76"/>
                  <a:pt x="992" y="76"/>
                </a:cubicBezTo>
                <a:cubicBezTo>
                  <a:pt x="1468" y="76"/>
                  <a:pt x="1468" y="76"/>
                  <a:pt x="1468" y="76"/>
                </a:cubicBezTo>
                <a:cubicBezTo>
                  <a:pt x="1468" y="0"/>
                  <a:pt x="1468" y="0"/>
                  <a:pt x="1468" y="0"/>
                </a:cubicBezTo>
              </a:path>
            </a:pathLst>
          </a:custGeom>
          <a:gradFill>
            <a:gsLst>
              <a:gs pos="100000">
                <a:srgbClr val="E22B26">
                  <a:alpha val="39000"/>
                </a:srgbClr>
              </a:gs>
              <a:gs pos="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404281-E794-402F-B624-4DF34C5AD9DB}"/>
              </a:ext>
            </a:extLst>
          </p:cNvPr>
          <p:cNvSpPr txBox="1"/>
          <p:nvPr/>
        </p:nvSpPr>
        <p:spPr>
          <a:xfrm>
            <a:off x="608657" y="3846673"/>
            <a:ext cx="10974687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ru-RU" sz="4000" cap="all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РК – СМАРТ</a:t>
            </a:r>
            <a:endParaRPr lang="en-US" sz="4000" cap="all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ru-RU" sz="4000" cap="all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Процессинговая компания</a:t>
            </a:r>
            <a:endParaRPr lang="en-US" sz="4000" cap="all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overall_1_131848066270809673 columns_1_131848066270809673 </a:t>
            </a:r>
            <a:endParaRPr lang="ru-RU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88ABF3-23EE-431E-8E44-EC5CBA2FA0A4}"/>
              </a:ext>
            </a:extLst>
          </p:cNvPr>
          <p:cNvSpPr txBox="1"/>
          <p:nvPr/>
        </p:nvSpPr>
        <p:spPr>
          <a:xfrm>
            <a:off x="548401" y="5172097"/>
            <a:ext cx="222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/>
              <a:t>Июнь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98F68-9547-49D8-A09F-4EF6ACDFF8DD}"/>
              </a:ext>
            </a:extLst>
          </p:cNvPr>
          <p:cNvSpPr txBox="1"/>
          <p:nvPr/>
        </p:nvSpPr>
        <p:spPr>
          <a:xfrm>
            <a:off x="4197052" y="619577"/>
            <a:ext cx="6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solidFill>
                  <a:srgbClr val="150737"/>
                </a:solidFill>
              </a:rPr>
              <a:t>ПРОСТРАНСТВО ВОЗМОЖНОСТЕЙ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1" y="5692392"/>
            <a:ext cx="4104176" cy="6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4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96267" y="4947370"/>
            <a:ext cx="3552395" cy="9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РК-Инвестиции 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Россия, 123610 Москва, 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Краснопресненская наб., д. 12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1313" y="1761369"/>
            <a:ext cx="4419753" cy="428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Алексей ЗОЛОТАРЕВ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«РК-Смарт»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azolotarev@rc-smartcard.ru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(919) 777 7632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ШАТИРОВ    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Фонда РК-Инвестиции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alexander.shatirov@roscongress.org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(909) 909 2255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Сергей БОЛЬШАКОВ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по инвестициям</a:t>
            </a: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sergei.bolshakov@roscongress.org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(926) 220 2062</a:t>
            </a:r>
          </a:p>
        </p:txBody>
      </p:sp>
      <p:pic>
        <p:nvPicPr>
          <p:cNvPr id="11" name="Рисунок 19">
            <a:extLst>
              <a:ext uri="{FF2B5EF4-FFF2-40B4-BE49-F238E27FC236}">
                <a16:creationId xmlns:a16="http://schemas.microsoft.com/office/drawing/2014/main" xmlns="" id="{5AD00A47-7107-4AF6-B4FD-8CAFA70B2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1" y="692149"/>
            <a:ext cx="4938879" cy="7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A650E3-67A4-4578-92AC-0D79A868F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r="20524"/>
          <a:stretch/>
        </p:blipFill>
        <p:spPr>
          <a:xfrm>
            <a:off x="374904" y="1236028"/>
            <a:ext cx="11334496" cy="47180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032AF-0C00-443C-9119-97CD2B40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BD522-0B15-4911-A146-0AC1D98728F2}"/>
              </a:ext>
            </a:extLst>
          </p:cNvPr>
          <p:cNvSpPr txBox="1"/>
          <p:nvPr/>
        </p:nvSpPr>
        <p:spPr>
          <a:xfrm>
            <a:off x="374904" y="1236028"/>
            <a:ext cx="6292596" cy="471805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Компания «РК-Смарт» предоставляет процессинговые услуги для юридических лиц.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Топливная карта «РК-Смарт» – это «</a:t>
            </a:r>
            <a:r>
              <a:rPr lang="ru-RU" dirty="0" err="1"/>
              <a:t>мультибрендовая</a:t>
            </a:r>
            <a:r>
              <a:rPr lang="ru-RU" dirty="0"/>
              <a:t>» карта, которая принимается на более чем 5 500 АЗС. Ее отличает широкий охват стран СНГ и Евросоюза.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Компания имеет богатый опыт управления системой безналичных расчетов за топливо, основанной на использовании пластиковых топливных карт, позволяющей снизить затраты и контролировать расходы.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Топливные карты являются мощным инструментом, созданным для упрощения процедуры учета топлива, а также позволяющим сэкономить на посещениях АЗС.</a:t>
            </a:r>
          </a:p>
        </p:txBody>
      </p:sp>
    </p:spTree>
    <p:extLst>
      <p:ext uri="{BB962C8B-B14F-4D97-AF65-F5344CB8AC3E}">
        <p14:creationId xmlns:p14="http://schemas.microsoft.com/office/powerpoint/2010/main" val="25531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D9DE2-870D-45A5-A290-B08EE0AD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ТОПЛИВНАЯ КАРТА ДЛЯ БИЗНЕСА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67265C-81FD-4F8D-AC7A-B5BFB9CB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-3447"/>
          <a:stretch/>
        </p:blipFill>
        <p:spPr>
          <a:xfrm>
            <a:off x="266700" y="1524000"/>
            <a:ext cx="119253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25261-588A-4E8B-A2AD-81B81B682263}"/>
              </a:ext>
            </a:extLst>
          </p:cNvPr>
          <p:cNvSpPr txBox="1"/>
          <p:nvPr/>
        </p:nvSpPr>
        <p:spPr>
          <a:xfrm>
            <a:off x="638299" y="2828835"/>
            <a:ext cx="6739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FFFFFF"/>
                </a:solidFill>
                <a:effectLst/>
              </a:rPr>
              <a:t>Возможность отсрочки платежа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FFFFFF"/>
                </a:solidFill>
                <a:effectLst/>
              </a:rPr>
              <a:t>Единый полный пакет отчетных документов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FFFFFF"/>
                </a:solidFill>
                <a:effectLst/>
              </a:rPr>
              <a:t>Персональный менеджер для каждого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FFFFFF"/>
                </a:solidFill>
                <a:effectLst/>
              </a:rPr>
              <a:t>Оптовые скидки на топливо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912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4BC1E-04B0-45DC-895A-45E56A7A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09728"/>
            <a:ext cx="8045196" cy="910400"/>
          </a:xfrm>
        </p:spPr>
        <p:txBody>
          <a:bodyPr/>
          <a:lstStyle/>
          <a:p>
            <a:r>
              <a:rPr lang="ru-RU" dirty="0"/>
              <a:t>Топливная карта "РК-Смарт" </a:t>
            </a:r>
            <a:r>
              <a:rPr lang="en-US" dirty="0"/>
              <a:t>– </a:t>
            </a:r>
            <a:r>
              <a:rPr lang="ru-RU" dirty="0"/>
              <a:t>преимущества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5FC004-6921-4091-AEEC-61605C5C4790}"/>
              </a:ext>
            </a:extLst>
          </p:cNvPr>
          <p:cNvSpPr txBox="1"/>
          <p:nvPr/>
        </p:nvSpPr>
        <p:spPr>
          <a:xfrm>
            <a:off x="1903349" y="1472565"/>
            <a:ext cx="4383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Одна счет-фактура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Полный пакет отчетных документов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Онлайн поддержка 24/7</a:t>
            </a:r>
            <a:r>
              <a:rPr lang="en-US" sz="2000" b="0" i="0" dirty="0">
                <a:effectLst/>
              </a:rPr>
              <a:t> </a:t>
            </a:r>
            <a:endParaRPr lang="ru-RU" sz="2000" b="0" i="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A41122-8532-4ADC-9F24-1C46E0862073}"/>
              </a:ext>
            </a:extLst>
          </p:cNvPr>
          <p:cNvSpPr txBox="1"/>
          <p:nvPr/>
        </p:nvSpPr>
        <p:spPr>
          <a:xfrm>
            <a:off x="1903349" y="3018465"/>
            <a:ext cx="4383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Скидки для крупных клиентов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Цены на топливо онлайн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Зачет НДС</a:t>
            </a:r>
            <a:r>
              <a:rPr lang="en-US" sz="2000" b="0" i="0" dirty="0">
                <a:effectLst/>
              </a:rPr>
              <a:t> </a:t>
            </a:r>
            <a:endParaRPr lang="ru-RU" sz="2000" b="0" i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3D5352-BCC3-4038-9442-9FC3D9D0FE6C}"/>
              </a:ext>
            </a:extLst>
          </p:cNvPr>
          <p:cNvSpPr txBox="1"/>
          <p:nvPr/>
        </p:nvSpPr>
        <p:spPr>
          <a:xfrm>
            <a:off x="1903349" y="4923770"/>
            <a:ext cx="4383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Контроль расходов онлайн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24/7 горячая линия для водителей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Настройка карты под любые АЗС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A575A-B8F1-4F07-AF9B-C7EF5D3EF20B}"/>
              </a:ext>
            </a:extLst>
          </p:cNvPr>
          <p:cNvSpPr txBox="1"/>
          <p:nvPr/>
        </p:nvSpPr>
        <p:spPr>
          <a:xfrm>
            <a:off x="742950" y="4314076"/>
            <a:ext cx="12001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0" i="0" dirty="0">
                <a:solidFill>
                  <a:srgbClr val="C00000"/>
                </a:solidFill>
                <a:effectLst/>
                <a:latin typeface="Roboto" panose="02000000000000000000"/>
                <a:sym typeface="Webdings" panose="05030102010509060703" pitchFamily="18" charset="2"/>
              </a:rPr>
              <a:t></a:t>
            </a:r>
            <a:endParaRPr lang="ru-RU" sz="115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80AF63-C5F0-4762-9C19-BDCE7EBF59D1}"/>
              </a:ext>
            </a:extLst>
          </p:cNvPr>
          <p:cNvSpPr txBox="1"/>
          <p:nvPr/>
        </p:nvSpPr>
        <p:spPr>
          <a:xfrm>
            <a:off x="554101" y="1199634"/>
            <a:ext cx="15778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i="0" dirty="0">
                <a:solidFill>
                  <a:srgbClr val="C00000"/>
                </a:solidFill>
                <a:effectLst/>
                <a:latin typeface="Roboto" panose="02000000000000000000"/>
                <a:sym typeface="Webdings" panose="05030102010509060703" pitchFamily="18" charset="2"/>
              </a:rPr>
              <a:t>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D8DD01-7339-45EA-9062-20544DAFEFE2}"/>
              </a:ext>
            </a:extLst>
          </p:cNvPr>
          <p:cNvSpPr txBox="1"/>
          <p:nvPr/>
        </p:nvSpPr>
        <p:spPr>
          <a:xfrm>
            <a:off x="742950" y="3011488"/>
            <a:ext cx="1200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Roboto" panose="02000000000000000000"/>
                <a:sym typeface="Webdings" panose="05030102010509060703" pitchFamily="18" charset="2"/>
              </a:rPr>
              <a:t>%</a:t>
            </a:r>
            <a:endParaRPr lang="ru-RU" sz="11500" dirty="0">
              <a:solidFill>
                <a:srgbClr val="C0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6BF4B5-8A2C-4E4F-84E1-0F14518B0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81100"/>
            <a:ext cx="5232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170FF-6F21-4C96-BCFF-E180EC3E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Топливная карта "РК-Смарт" для юридических лиц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56D98F-B99E-4586-A251-E257220EC504}"/>
              </a:ext>
            </a:extLst>
          </p:cNvPr>
          <p:cNvSpPr txBox="1"/>
          <p:nvPr/>
        </p:nvSpPr>
        <p:spPr>
          <a:xfrm>
            <a:off x="247650" y="1364734"/>
            <a:ext cx="3333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A3032C"/>
                </a:solidFill>
                <a:effectLst/>
              </a:rPr>
              <a:t>Скидки для всех компаний с одним и более авто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9F30E8-D02F-42AA-A703-0E40A2DB9647}"/>
              </a:ext>
            </a:extLst>
          </p:cNvPr>
          <p:cNvSpPr txBox="1"/>
          <p:nvPr/>
        </p:nvSpPr>
        <p:spPr>
          <a:xfrm>
            <a:off x="4168777" y="1374359"/>
            <a:ext cx="3035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A3032C"/>
                </a:solidFill>
                <a:effectLst/>
              </a:rPr>
              <a:t>Бесплатная курьерская доставка карт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3E10D3-5B4F-4973-8E8E-B004EA56A9BE}"/>
              </a:ext>
            </a:extLst>
          </p:cNvPr>
          <p:cNvSpPr txBox="1"/>
          <p:nvPr/>
        </p:nvSpPr>
        <p:spPr>
          <a:xfrm>
            <a:off x="8445502" y="1407427"/>
            <a:ext cx="3035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A3032C"/>
                </a:solidFill>
                <a:effectLst/>
                <a:latin typeface="Noto Sans"/>
              </a:rPr>
              <a:t>Высокое качество топлива, сертификаты ГОСТ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F5AB14-D4C2-4745-BD84-ED73642AF785}"/>
              </a:ext>
            </a:extLst>
          </p:cNvPr>
          <p:cNvSpPr txBox="1"/>
          <p:nvPr/>
        </p:nvSpPr>
        <p:spPr>
          <a:xfrm>
            <a:off x="558802" y="2113697"/>
            <a:ext cx="30352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52525"/>
                </a:solidFill>
                <a:effectLst/>
              </a:rPr>
              <a:t>Без обязательств: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по объему топлива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по количеству карт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ограничений по суммам платежей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2C3B64-8EB5-4022-8C1B-D540FE23E936}"/>
              </a:ext>
            </a:extLst>
          </p:cNvPr>
          <p:cNvSpPr txBox="1"/>
          <p:nvPr/>
        </p:nvSpPr>
        <p:spPr>
          <a:xfrm>
            <a:off x="4295777" y="2193458"/>
            <a:ext cx="3448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Бесплатный заказ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Доставка на следующий день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Бесплатное обслуживание карт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1D4CCA-9684-4A05-A4FA-93A64A55CCF3}"/>
              </a:ext>
            </a:extLst>
          </p:cNvPr>
          <p:cNvSpPr txBox="1"/>
          <p:nvPr/>
        </p:nvSpPr>
        <p:spPr>
          <a:xfrm>
            <a:off x="8445502" y="2184779"/>
            <a:ext cx="3448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Лучшие бренды АЗС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Поставки с ведущих НПЗ страны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52525"/>
                </a:solidFill>
                <a:effectLst/>
              </a:rPr>
              <a:t>Паспорта качества топлива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D170EBB-56F3-40C2-B6D9-7220E1140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2" y="3928235"/>
            <a:ext cx="3212258" cy="21423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3306F3E-C46C-438E-AD03-35BF30F6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2" y="3881649"/>
            <a:ext cx="3448048" cy="21643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7EFCD4-731A-4F2E-94D1-6889D9DEA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6" y="3881167"/>
            <a:ext cx="3057524" cy="21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A9649-6EC0-47CD-AF93-F1759912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РК-Смарт </a:t>
            </a:r>
            <a:r>
              <a:rPr lang="en-US" dirty="0"/>
              <a:t>Mobile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143D7B-D2BE-4CCD-8E31-1D32AB4A9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/>
          <a:stretch/>
        </p:blipFill>
        <p:spPr>
          <a:xfrm>
            <a:off x="374904" y="1524000"/>
            <a:ext cx="11385296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ABA2CF-FB9B-4E2D-AE1B-C008CE6145CD}"/>
              </a:ext>
            </a:extLst>
          </p:cNvPr>
          <p:cNvSpPr txBox="1"/>
          <p:nvPr/>
        </p:nvSpPr>
        <p:spPr>
          <a:xfrm>
            <a:off x="605724" y="3429000"/>
            <a:ext cx="6743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FFFFFF"/>
                </a:solidFill>
                <a:effectLst/>
              </a:rPr>
              <a:t>Мобильное приложение для всех платформ 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FFFFFF"/>
                </a:solidFill>
                <a:effectLst/>
              </a:rPr>
              <a:t>удобный помощник логиста и водителя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FFFFFF"/>
                </a:solidFill>
                <a:effectLst/>
              </a:rPr>
              <a:t>в ежедневной работе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80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3F7CF-C34B-46F8-9967-A1CCD25D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Мультисервисы</a:t>
            </a:r>
            <a:r>
              <a:rPr lang="ru-RU" dirty="0"/>
              <a:t> РК-Смарт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6DAEC8-E418-4D04-85A0-E7F2D6ECD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1"/>
          <a:stretch/>
        </p:blipFill>
        <p:spPr>
          <a:xfrm>
            <a:off x="374904" y="1524000"/>
            <a:ext cx="11372596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4C25F-B75F-44F5-89AA-BF9208FCA5CD}"/>
              </a:ext>
            </a:extLst>
          </p:cNvPr>
          <p:cNvSpPr txBox="1"/>
          <p:nvPr/>
        </p:nvSpPr>
        <p:spPr>
          <a:xfrm>
            <a:off x="7172696" y="1524000"/>
            <a:ext cx="44441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0" i="0" dirty="0">
                <a:solidFill>
                  <a:schemeClr val="bg1"/>
                </a:solidFill>
                <a:effectLst/>
              </a:rPr>
              <a:t>Все дополнительные расходы можно оплатить </a:t>
            </a:r>
            <a:r>
              <a:rPr lang="ru-RU" sz="2000" b="0" i="0" dirty="0" err="1">
                <a:solidFill>
                  <a:schemeClr val="bg1"/>
                </a:solidFill>
                <a:effectLst/>
              </a:rPr>
              <a:t>мультисервисной</a:t>
            </a:r>
            <a:r>
              <a:rPr lang="ru-RU" sz="2000" b="0" i="0" dirty="0">
                <a:solidFill>
                  <a:schemeClr val="bg1"/>
                </a:solidFill>
                <a:effectLst/>
              </a:rPr>
              <a:t> картой РК-СМАРТ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оплата проезда по платным дорогам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система помощи на дорогах (эвакуатор, запуск двигателя, выездной шиномонтаж, подвоз топлива)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аварийный комиссар, юридическое сопровождение при ДТП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автомойка</a:t>
            </a:r>
          </a:p>
        </p:txBody>
      </p:sp>
    </p:spTree>
    <p:extLst>
      <p:ext uri="{BB962C8B-B14F-4D97-AF65-F5344CB8AC3E}">
        <p14:creationId xmlns:p14="http://schemas.microsoft.com/office/powerpoint/2010/main" val="36533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F0BAD1-2EF6-4039-8A8B-799B232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получить топливную карту "РК-Смарт"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FF26F8-5C8F-4DEF-8EC1-7A48174C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90" y="1947862"/>
            <a:ext cx="542925" cy="590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D1DBFD-D8F9-4EE6-888F-A49C9396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39" y="1947861"/>
            <a:ext cx="752475" cy="371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C92D0A-EB1A-4759-ACD7-A73D4B53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714" y="2028824"/>
            <a:ext cx="571500" cy="581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EDB998-2C55-46F5-9446-ADDF7721E193}"/>
              </a:ext>
            </a:extLst>
          </p:cNvPr>
          <p:cNvSpPr txBox="1"/>
          <p:nvPr/>
        </p:nvSpPr>
        <p:spPr>
          <a:xfrm>
            <a:off x="139700" y="2656713"/>
            <a:ext cx="3924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4A4A4A"/>
                </a:solidFill>
                <a:effectLst/>
              </a:rPr>
              <a:t>Оставьте заявку</a:t>
            </a:r>
          </a:p>
          <a:p>
            <a:pPr algn="ctr"/>
            <a:r>
              <a:rPr lang="ru-RU" b="0" i="0" dirty="0">
                <a:solidFill>
                  <a:srgbClr val="252525"/>
                </a:solidFill>
                <a:effectLst/>
              </a:rPr>
              <a:t>Заполняете форму заказа карты и получаете счет на предоплату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254375-039B-4151-8414-AD59F4C49024}"/>
              </a:ext>
            </a:extLst>
          </p:cNvPr>
          <p:cNvSpPr txBox="1"/>
          <p:nvPr/>
        </p:nvSpPr>
        <p:spPr>
          <a:xfrm>
            <a:off x="3973827" y="2609849"/>
            <a:ext cx="3924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4A4A4A"/>
                </a:solidFill>
                <a:effectLst/>
              </a:rPr>
              <a:t>Получите карту</a:t>
            </a:r>
          </a:p>
          <a:p>
            <a:pPr algn="ctr"/>
            <a:r>
              <a:rPr lang="ru-RU" b="0" i="0" dirty="0">
                <a:solidFill>
                  <a:srgbClr val="252525"/>
                </a:solidFill>
                <a:effectLst/>
              </a:rPr>
              <a:t>После перечисления средств мы отправим карту курьером в день заказа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FF096B-5F17-410C-BFCE-97205CCC8244}"/>
              </a:ext>
            </a:extLst>
          </p:cNvPr>
          <p:cNvSpPr txBox="1"/>
          <p:nvPr/>
        </p:nvSpPr>
        <p:spPr>
          <a:xfrm>
            <a:off x="8026400" y="2644191"/>
            <a:ext cx="383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4A4A4A"/>
                </a:solidFill>
                <a:effectLst/>
              </a:rPr>
              <a:t>Пользуйтесь картой</a:t>
            </a:r>
          </a:p>
          <a:p>
            <a:pPr algn="ctr"/>
            <a:r>
              <a:rPr lang="ru-RU" b="0" i="0" dirty="0">
                <a:solidFill>
                  <a:srgbClr val="252525"/>
                </a:solidFill>
                <a:effectLst/>
              </a:rPr>
              <a:t>Активируете карту в личном кабинете и наслаждаетесь заправкой с "РК-Смарт"</a:t>
            </a:r>
          </a:p>
        </p:txBody>
      </p:sp>
    </p:spTree>
    <p:extLst>
      <p:ext uri="{BB962C8B-B14F-4D97-AF65-F5344CB8AC3E}">
        <p14:creationId xmlns:p14="http://schemas.microsoft.com/office/powerpoint/2010/main" val="394510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39FD2C-1B7B-4902-A04B-3BCD9B27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EC74CA-5011-40E0-8A04-C2490D61E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628775"/>
            <a:ext cx="5715000" cy="1238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E47672-9DCC-43A5-BD44-509017FE1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3839844"/>
            <a:ext cx="5715000" cy="1238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300FB6-971A-422B-B4A2-6D371AD35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3839844"/>
            <a:ext cx="5715000" cy="1238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31DD38D-2020-4EEC-8075-EDAF01539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1625"/>
            <a:ext cx="5715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6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,&quot; ThousandSeparator=&quot; &quot; NegativeNumberFormat=&quot;1&quot; /&gt;&lt;Font&gt;&lt;Output_Font_Name Default=&quot;Arial&quot; UsePPTTheme=&quot;True&quot; /&gt;&lt;/Font&gt;&lt;DateFormat CultureID=&quot;1049&quot; FormatString=&quot;dd.MM.yyyy&quot; /&gt;&lt;/MekkoFormats&gt;"/>
  <p:tag name="PREVIOUSNAME" val="C:\Users\Ivan Kovganov\Downloads\25102018_Glassford_Skolkovo_Proposal_v2_MP.pptx"/>
  <p:tag name="THINKCELLPRESENTATIONDONOTDELETE" val="&lt;?xml version=&quot;1.0&quot; encoding=&quot;UTF-16&quot; standalone=&quot;yes&quot;?&gt;&lt;root reqver=&quot;25060&quot;&gt;&lt;version val=&quot;2830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D9&quot; g=&quot;31&quot; b=&quot;27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125899</TotalTime>
  <Words>375</Words>
  <Application>Microsoft Office PowerPoint</Application>
  <PresentationFormat>Широкоэкранный</PresentationFormat>
  <Paragraphs>78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Alright Sans Bold</vt:lpstr>
      <vt:lpstr>Arial</vt:lpstr>
      <vt:lpstr>Calibri</vt:lpstr>
      <vt:lpstr>Helvetica Neue</vt:lpstr>
      <vt:lpstr>Microsoft Sans Serif</vt:lpstr>
      <vt:lpstr>Noto Sans</vt:lpstr>
      <vt:lpstr>Play</vt:lpstr>
      <vt:lpstr>Roboto</vt:lpstr>
      <vt:lpstr>Tahoma</vt:lpstr>
      <vt:lpstr>Webdings</vt:lpstr>
      <vt:lpstr>Тема Office</vt:lpstr>
      <vt:lpstr>2_Тема Office</vt:lpstr>
      <vt:lpstr>Слайд think-cell</vt:lpstr>
      <vt:lpstr>Презентация PowerPoint</vt:lpstr>
      <vt:lpstr>О компании</vt:lpstr>
      <vt:lpstr>ТОПЛИВНАЯ КАРТА ДЛЯ БИЗНЕСА</vt:lpstr>
      <vt:lpstr>Топливная карта "РК-Смарт" – преимущества</vt:lpstr>
      <vt:lpstr>Топливная карта "РК-Смарт" для юридических лиц</vt:lpstr>
      <vt:lpstr>РК-Смарт Mobile</vt:lpstr>
      <vt:lpstr>Мультисервисы РК-Смарт</vt:lpstr>
      <vt:lpstr>Как получить топливную карту "РК-Смарт"</vt:lpstr>
      <vt:lpstr>Партнеры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RCI</dc:creator>
  <cp:lastModifiedBy>Пользователь Windows</cp:lastModifiedBy>
  <cp:revision>2217</cp:revision>
  <cp:lastPrinted>2019-04-12T10:51:40Z</cp:lastPrinted>
  <dcterms:created xsi:type="dcterms:W3CDTF">2016-11-08T18:54:18Z</dcterms:created>
  <dcterms:modified xsi:type="dcterms:W3CDTF">2022-06-08T14:50:47Z</dcterms:modified>
</cp:coreProperties>
</file>